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63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120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674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074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92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411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62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630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57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923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805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782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2484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012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6884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669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791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716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B6071-C034-4648-9A41-5BAD01A3F0FB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659DBF6-3D66-4A15-A52A-8ACE9C473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999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9170" y="654049"/>
            <a:ext cx="89153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Reading at Camp School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KS1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2625" y="4015379"/>
            <a:ext cx="4725987" cy="2271121"/>
          </a:xfrm>
        </p:spPr>
        <p:txBody>
          <a:bodyPr>
            <a:noAutofit/>
          </a:bodyPr>
          <a:lstStyle/>
          <a:p>
            <a:pPr algn="ctr"/>
            <a:r>
              <a:rPr lang="en-GB" sz="2000" dirty="0" smtClean="0">
                <a:solidFill>
                  <a:srgbClr val="002060"/>
                </a:solidFill>
              </a:rPr>
              <a:t>Led By:</a:t>
            </a:r>
          </a:p>
          <a:p>
            <a:pPr algn="ctr"/>
            <a:r>
              <a:rPr lang="en-GB" sz="2000" dirty="0" smtClean="0">
                <a:solidFill>
                  <a:srgbClr val="002060"/>
                </a:solidFill>
              </a:rPr>
              <a:t>Shabnam Sultan Year 1 Class teacher</a:t>
            </a:r>
          </a:p>
          <a:p>
            <a:pPr algn="ctr"/>
            <a:r>
              <a:rPr lang="en-GB" sz="2000" dirty="0" smtClean="0">
                <a:solidFill>
                  <a:srgbClr val="002060"/>
                </a:solidFill>
              </a:rPr>
              <a:t>Rachel Rowe (Deputy Head and Year 1 class teacher)</a:t>
            </a:r>
          </a:p>
          <a:p>
            <a:pPr algn="ctr"/>
            <a:endParaRPr lang="en-GB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52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2025" y="281210"/>
            <a:ext cx="10234075" cy="1280890"/>
          </a:xfrm>
        </p:spPr>
        <p:txBody>
          <a:bodyPr>
            <a:noAutofit/>
          </a:bodyPr>
          <a:lstStyle/>
          <a:p>
            <a:pPr algn="ctr"/>
            <a:r>
              <a:rPr lang="en-GB" sz="4400" b="1" dirty="0" smtClean="0"/>
              <a:t>How is reading taught at Camp School?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2024" y="1277006"/>
            <a:ext cx="10132475" cy="517459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GB" sz="4000" dirty="0" smtClean="0"/>
              <a:t>1:1 Reading</a:t>
            </a:r>
          </a:p>
          <a:p>
            <a:pPr>
              <a:lnSpc>
                <a:spcPct val="200000"/>
              </a:lnSpc>
            </a:pPr>
            <a:r>
              <a:rPr lang="en-GB" sz="4000" dirty="0" smtClean="0"/>
              <a:t>Phonics</a:t>
            </a:r>
          </a:p>
          <a:p>
            <a:pPr>
              <a:lnSpc>
                <a:spcPct val="200000"/>
              </a:lnSpc>
            </a:pPr>
            <a:r>
              <a:rPr lang="en-GB" sz="4000" dirty="0" smtClean="0"/>
              <a:t>Guided Reading</a:t>
            </a:r>
          </a:p>
          <a:p>
            <a:pPr>
              <a:lnSpc>
                <a:spcPct val="200000"/>
              </a:lnSpc>
            </a:pPr>
            <a:r>
              <a:rPr lang="en-GB" sz="4000" dirty="0" smtClean="0"/>
              <a:t>Whole Class Reading</a:t>
            </a:r>
          </a:p>
          <a:p>
            <a:pPr>
              <a:lnSpc>
                <a:spcPct val="200000"/>
              </a:lnSpc>
            </a:pPr>
            <a:r>
              <a:rPr lang="en-GB" sz="4000" dirty="0" smtClean="0"/>
              <a:t>English sessions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950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4" y="214207"/>
            <a:ext cx="8911687" cy="763256"/>
          </a:xfrm>
        </p:spPr>
        <p:txBody>
          <a:bodyPr>
            <a:normAutofit/>
          </a:bodyPr>
          <a:lstStyle/>
          <a:p>
            <a:pPr algn="ctr"/>
            <a:r>
              <a:rPr lang="en-GB" sz="4400" b="1" dirty="0" smtClean="0"/>
              <a:t>1:1 Reading and book bands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290" y="1103587"/>
            <a:ext cx="10448321" cy="416209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800" dirty="0" smtClean="0"/>
              <a:t>Coloured book bands - each band covers a set number of graphemes 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Should feel easy – 95-100% accuracy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Some bands take longer for children to move from – does not mean they are not making progress</a:t>
            </a:r>
          </a:p>
          <a:p>
            <a:pPr>
              <a:lnSpc>
                <a:spcPct val="150000"/>
              </a:lnSpc>
            </a:pPr>
            <a:r>
              <a:rPr lang="en-GB" sz="2800" dirty="0" smtClean="0"/>
              <a:t>Aim to read a book 3 times in the week – decoding, fluency and comprehension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5631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8469" y="0"/>
            <a:ext cx="8911687" cy="70019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 smtClean="0"/>
              <a:t>Phonics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357" y="559558"/>
            <a:ext cx="4017415" cy="3366056"/>
          </a:xfrm>
          <a:ln w="2857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Scheme: </a:t>
            </a:r>
            <a:endParaRPr lang="en-GB" b="1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5" t="17504" r="36683" b="45938"/>
          <a:stretch/>
        </p:blipFill>
        <p:spPr bwMode="auto">
          <a:xfrm>
            <a:off x="2183523" y="881852"/>
            <a:ext cx="3271345" cy="29018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990508" y="4107273"/>
            <a:ext cx="2928719" cy="2233448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dirty="0" smtClean="0"/>
              <a:t>Approach: </a:t>
            </a:r>
          </a:p>
          <a:p>
            <a:pPr marL="0" indent="0">
              <a:buFont typeface="Wingdings 3" charset="2"/>
              <a:buNone/>
            </a:pPr>
            <a:endParaRPr lang="en-GB" dirty="0"/>
          </a:p>
          <a:p>
            <a:pPr marL="0" indent="0">
              <a:buFont typeface="Wingdings 3" charset="2"/>
              <a:buNone/>
            </a:pPr>
            <a:r>
              <a:rPr lang="en-GB" dirty="0" smtClean="0"/>
              <a:t>Practical</a:t>
            </a:r>
          </a:p>
          <a:p>
            <a:pPr marL="0" indent="0">
              <a:buFont typeface="Wingdings 3" charset="2"/>
              <a:buNone/>
            </a:pPr>
            <a:r>
              <a:rPr lang="en-GB" dirty="0" smtClean="0"/>
              <a:t>Games</a:t>
            </a:r>
          </a:p>
          <a:p>
            <a:pPr marL="0" indent="0">
              <a:buFont typeface="Wingdings 3" charset="2"/>
              <a:buNone/>
            </a:pPr>
            <a:r>
              <a:rPr lang="en-GB" dirty="0" smtClean="0"/>
              <a:t>Multi-sensory</a:t>
            </a:r>
            <a:endParaRPr lang="en-GB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957946" y="375864"/>
            <a:ext cx="2928719" cy="5946107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sz="2000" b="1" dirty="0" smtClean="0"/>
              <a:t>Taught in Phases:</a:t>
            </a:r>
          </a:p>
          <a:p>
            <a:pPr marL="0" indent="0">
              <a:buFont typeface="Wingdings 3" charset="2"/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Nursery – Phase 1</a:t>
            </a:r>
          </a:p>
          <a:p>
            <a:pPr marL="0" indent="0">
              <a:buFont typeface="Wingdings 3" charset="2"/>
              <a:buNone/>
            </a:pPr>
            <a:endParaRPr lang="en-GB" sz="2000" dirty="0"/>
          </a:p>
          <a:p>
            <a:pPr marL="0" indent="0">
              <a:buFont typeface="Wingdings 3" charset="2"/>
              <a:buNone/>
            </a:pPr>
            <a:r>
              <a:rPr lang="en-GB" sz="2000" b="1" dirty="0" smtClean="0">
                <a:solidFill>
                  <a:srgbClr val="D06338"/>
                </a:solidFill>
              </a:rPr>
              <a:t>Reception – Phase 2</a:t>
            </a:r>
          </a:p>
          <a:p>
            <a:pPr marL="0" indent="0">
              <a:buFont typeface="Wingdings 3" charset="2"/>
              <a:buNone/>
            </a:pPr>
            <a:r>
              <a:rPr lang="en-GB" sz="2000" b="1" dirty="0">
                <a:solidFill>
                  <a:srgbClr val="D06338"/>
                </a:solidFill>
              </a:rPr>
              <a:t>	</a:t>
            </a:r>
            <a:r>
              <a:rPr lang="en-GB" sz="2000" b="1" dirty="0" smtClean="0">
                <a:solidFill>
                  <a:srgbClr val="D06338"/>
                </a:solidFill>
              </a:rPr>
              <a:t>		Phase 3</a:t>
            </a:r>
          </a:p>
          <a:p>
            <a:pPr marL="0" indent="0">
              <a:buFont typeface="Wingdings 3" charset="2"/>
              <a:buNone/>
            </a:pPr>
            <a:r>
              <a:rPr lang="en-GB" sz="2000" b="1" dirty="0">
                <a:solidFill>
                  <a:srgbClr val="D06338"/>
                </a:solidFill>
              </a:rPr>
              <a:t>	</a:t>
            </a:r>
            <a:r>
              <a:rPr lang="en-GB" sz="2000" b="1" dirty="0" smtClean="0">
                <a:solidFill>
                  <a:srgbClr val="D06338"/>
                </a:solidFill>
              </a:rPr>
              <a:t>		Phase 4</a:t>
            </a:r>
          </a:p>
          <a:p>
            <a:pPr marL="0" indent="0">
              <a:buFont typeface="Wingdings 3" charset="2"/>
              <a:buNone/>
            </a:pPr>
            <a:endParaRPr lang="en-GB" sz="2000" dirty="0"/>
          </a:p>
          <a:p>
            <a:pPr marL="0" indent="0">
              <a:buFont typeface="Wingdings 3" charset="2"/>
              <a:buNone/>
            </a:pPr>
            <a:r>
              <a:rPr lang="en-GB" sz="2000" b="1" dirty="0" smtClean="0">
                <a:solidFill>
                  <a:srgbClr val="00B050"/>
                </a:solidFill>
              </a:rPr>
              <a:t>Year 1 – Phase 5</a:t>
            </a:r>
          </a:p>
          <a:p>
            <a:pPr marL="0" indent="0">
              <a:buFont typeface="Wingdings 3" charset="2"/>
              <a:buNone/>
            </a:pPr>
            <a:endParaRPr lang="en-GB" sz="2000" dirty="0"/>
          </a:p>
          <a:p>
            <a:pPr marL="0" indent="0">
              <a:buFont typeface="Wingdings 3" charset="2"/>
              <a:buNone/>
            </a:pPr>
            <a:r>
              <a:rPr lang="en-GB" sz="2000" b="1" dirty="0" smtClean="0">
                <a:solidFill>
                  <a:srgbClr val="7030A0"/>
                </a:solidFill>
              </a:rPr>
              <a:t>Year 2 – Recap phase 5 but focus on spelling patterns and decoding strategies for reading. </a:t>
            </a:r>
          </a:p>
          <a:p>
            <a:pPr marL="0" indent="0">
              <a:buFont typeface="Wingdings 3" charset="2"/>
              <a:buNone/>
            </a:pPr>
            <a:endParaRPr lang="en-GB" sz="2000" dirty="0"/>
          </a:p>
          <a:p>
            <a:pPr marL="0" indent="0">
              <a:buFont typeface="Wingdings 3" charset="2"/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13170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7876" y="59179"/>
            <a:ext cx="8911687" cy="1280890"/>
          </a:xfrm>
        </p:spPr>
        <p:txBody>
          <a:bodyPr>
            <a:normAutofit/>
          </a:bodyPr>
          <a:lstStyle/>
          <a:p>
            <a:r>
              <a:rPr lang="en-GB" sz="4400" dirty="0" smtClean="0"/>
              <a:t>Phonics vocabulary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9711" y="1125293"/>
            <a:ext cx="10704786" cy="51080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Phase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A section of learning within the phonics 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programme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Phoneme: 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The smallest unit of sound made in a word -  “a”, “s”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Grapheme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: The letters used to write the 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sound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 smtClean="0">
                <a:solidFill>
                  <a:srgbClr val="7030A0"/>
                </a:solidFill>
              </a:rPr>
              <a:t>Digraph: </a:t>
            </a:r>
            <a:r>
              <a:rPr lang="en-GB" sz="2400" dirty="0" smtClean="0">
                <a:solidFill>
                  <a:srgbClr val="7030A0"/>
                </a:solidFill>
              </a:rPr>
              <a:t>two letters make one sound “</a:t>
            </a:r>
            <a:r>
              <a:rPr lang="en-GB" sz="2400" dirty="0" err="1" smtClean="0">
                <a:solidFill>
                  <a:srgbClr val="7030A0"/>
                </a:solidFill>
              </a:rPr>
              <a:t>ai</a:t>
            </a:r>
            <a:r>
              <a:rPr lang="en-GB" sz="2400" dirty="0" smtClean="0">
                <a:solidFill>
                  <a:srgbClr val="7030A0"/>
                </a:solidFill>
              </a:rPr>
              <a:t>” and “</a:t>
            </a:r>
            <a:r>
              <a:rPr lang="en-GB" sz="2400" dirty="0" err="1" smtClean="0">
                <a:solidFill>
                  <a:srgbClr val="7030A0"/>
                </a:solidFill>
              </a:rPr>
              <a:t>ea</a:t>
            </a:r>
            <a:r>
              <a:rPr lang="en-GB" sz="2400" dirty="0" smtClean="0">
                <a:solidFill>
                  <a:srgbClr val="7030A0"/>
                </a:solidFill>
              </a:rPr>
              <a:t>”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Trigraph: 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three letters make one sound “</a:t>
            </a:r>
            <a:r>
              <a:rPr lang="en-GB" sz="2400" dirty="0" err="1" smtClean="0">
                <a:solidFill>
                  <a:schemeClr val="accent6">
                    <a:lumMod val="75000"/>
                  </a:schemeClr>
                </a:solidFill>
              </a:rPr>
              <a:t>igh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” and “air”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rgbClr val="7030A0"/>
                </a:solidFill>
              </a:rPr>
              <a:t>Split vowel digraph: </a:t>
            </a:r>
            <a:r>
              <a:rPr lang="en-GB" sz="2400" dirty="0" smtClean="0">
                <a:solidFill>
                  <a:srgbClr val="7030A0"/>
                </a:solidFill>
              </a:rPr>
              <a:t>where the digraph is split to make the sound “</a:t>
            </a:r>
            <a:r>
              <a:rPr lang="en-GB" sz="2400" dirty="0" err="1" smtClean="0">
                <a:solidFill>
                  <a:srgbClr val="7030A0"/>
                </a:solidFill>
              </a:rPr>
              <a:t>i_e</a:t>
            </a:r>
            <a:r>
              <a:rPr lang="en-GB" sz="2400" dirty="0" smtClean="0">
                <a:solidFill>
                  <a:srgbClr val="7030A0"/>
                </a:solidFill>
              </a:rPr>
              <a:t>” – bike, kite</a:t>
            </a:r>
            <a:endParaRPr lang="en-GB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Segmenting: 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</a:rPr>
              <a:t>Splitting words into their sounds h-a-t (may hear children refer to as sound buttons as we draw these under the words)</a:t>
            </a:r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sz="2400" b="1" dirty="0" smtClean="0">
                <a:solidFill>
                  <a:srgbClr val="7030A0"/>
                </a:solidFill>
              </a:rPr>
              <a:t>Blending: </a:t>
            </a:r>
            <a:r>
              <a:rPr lang="en-GB" sz="2400" dirty="0" smtClean="0">
                <a:solidFill>
                  <a:srgbClr val="7030A0"/>
                </a:solidFill>
              </a:rPr>
              <a:t>putting the sounds together to make a word h-a-t says hat</a:t>
            </a:r>
            <a:endParaRPr lang="en-GB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36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9505" y="119614"/>
            <a:ext cx="8911687" cy="70019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b="1" dirty="0" smtClean="0"/>
              <a:t>Year 1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819806"/>
            <a:ext cx="10011102" cy="5833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In Year 1, the focus is on the children learning the phase 5 sounds. 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70" t="26185" r="32974" b="12608"/>
          <a:stretch/>
        </p:blipFill>
        <p:spPr>
          <a:xfrm>
            <a:off x="2705618" y="1294821"/>
            <a:ext cx="7835462" cy="556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189" t="21660" r="32974" b="23815"/>
          <a:stretch/>
        </p:blipFill>
        <p:spPr>
          <a:xfrm>
            <a:off x="2632902" y="536026"/>
            <a:ext cx="7961525" cy="553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5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160" t="26832" r="32974" b="18642"/>
          <a:stretch/>
        </p:blipFill>
        <p:spPr>
          <a:xfrm>
            <a:off x="2033750" y="299544"/>
            <a:ext cx="8891753" cy="628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0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968" t="19073" r="33135" b="28556"/>
          <a:stretch/>
        </p:blipFill>
        <p:spPr>
          <a:xfrm>
            <a:off x="2285998" y="599090"/>
            <a:ext cx="8472637" cy="584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7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8676" t="22090" r="33135" b="22952"/>
          <a:stretch/>
        </p:blipFill>
        <p:spPr>
          <a:xfrm>
            <a:off x="2301765" y="331077"/>
            <a:ext cx="8613538" cy="610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3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5986" y="293034"/>
            <a:ext cx="8911687" cy="637131"/>
          </a:xfrm>
        </p:spPr>
        <p:txBody>
          <a:bodyPr>
            <a:noAutofit/>
          </a:bodyPr>
          <a:lstStyle/>
          <a:p>
            <a:r>
              <a:rPr lang="en-GB" sz="4000" dirty="0" smtClean="0"/>
              <a:t>Alternative pronunciations</a:t>
            </a:r>
            <a:endParaRPr lang="en-GB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8998" t="30712" r="34267" b="18426"/>
          <a:stretch/>
        </p:blipFill>
        <p:spPr>
          <a:xfrm>
            <a:off x="2349062" y="1119352"/>
            <a:ext cx="815985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7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7061" y="394138"/>
            <a:ext cx="8915399" cy="615284"/>
          </a:xfrm>
        </p:spPr>
        <p:txBody>
          <a:bodyPr>
            <a:noAutofit/>
          </a:bodyPr>
          <a:lstStyle/>
          <a:p>
            <a:pPr algn="ctr"/>
            <a:r>
              <a:rPr lang="en-GB" sz="4400" b="1" dirty="0" smtClean="0"/>
              <a:t>Phonics Screening</a:t>
            </a:r>
            <a:endParaRPr lang="en-GB" sz="4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6816" t="32759" r="38308" b="16595"/>
          <a:stretch/>
        </p:blipFill>
        <p:spPr>
          <a:xfrm>
            <a:off x="2349061" y="1202428"/>
            <a:ext cx="3610305" cy="55128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7123" t="33408" r="38632" b="16486"/>
          <a:stretch/>
        </p:blipFill>
        <p:spPr>
          <a:xfrm>
            <a:off x="6085490" y="1202428"/>
            <a:ext cx="3518829" cy="545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7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9340" y="198441"/>
            <a:ext cx="1963308" cy="62136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Activity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310" t="30711" r="66757" b="18211"/>
          <a:stretch/>
        </p:blipFill>
        <p:spPr>
          <a:xfrm>
            <a:off x="1623849" y="1040523"/>
            <a:ext cx="3929405" cy="52026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5183" t="27909" r="32975" b="15840"/>
          <a:stretch/>
        </p:blipFill>
        <p:spPr>
          <a:xfrm rot="5400000">
            <a:off x="6676418" y="859499"/>
            <a:ext cx="4414346" cy="58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224</TotalTime>
  <Words>303</Words>
  <Application>Microsoft Office PowerPoint</Application>
  <PresentationFormat>Widescreen</PresentationFormat>
  <Paragraphs>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Wisp</vt:lpstr>
      <vt:lpstr>Reading at Camp School  KS1</vt:lpstr>
      <vt:lpstr>How is reading taught at Camp School?</vt:lpstr>
      <vt:lpstr>1:1 Reading and book bands</vt:lpstr>
      <vt:lpstr>Phonics</vt:lpstr>
      <vt:lpstr>Phonics vocabulary</vt:lpstr>
      <vt:lpstr>Year 1</vt:lpstr>
      <vt:lpstr>PowerPoint Presentation</vt:lpstr>
      <vt:lpstr>PowerPoint Presentation</vt:lpstr>
      <vt:lpstr>PowerPoint Presentation</vt:lpstr>
      <vt:lpstr>PowerPoint Presentation</vt:lpstr>
      <vt:lpstr>Alternative pronunciations</vt:lpstr>
      <vt:lpstr>Phonics Screening</vt:lpstr>
      <vt:lpstr>Activity</vt:lpstr>
    </vt:vector>
  </TitlesOfParts>
  <Company>HfL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at Camp School  KS1</dc:title>
  <dc:creator>Sarah Rowlatt</dc:creator>
  <cp:lastModifiedBy>Shabnam Sultan</cp:lastModifiedBy>
  <cp:revision>9</cp:revision>
  <dcterms:created xsi:type="dcterms:W3CDTF">2022-05-12T15:09:02Z</dcterms:created>
  <dcterms:modified xsi:type="dcterms:W3CDTF">2023-03-21T17:42:27Z</dcterms:modified>
</cp:coreProperties>
</file>